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527" autoAdjust="0"/>
  </p:normalViewPr>
  <p:slideViewPr>
    <p:cSldViewPr>
      <p:cViewPr>
        <p:scale>
          <a:sx n="89" d="100"/>
          <a:sy n="89" d="100"/>
        </p:scale>
        <p:origin x="-1638"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D8B88D-2C5A-4DD7-985E-9A1B928A9ACD}" type="datetimeFigureOut">
              <a:rPr lang="en-GB" smtClean="0"/>
              <a:pPr/>
              <a:t>05/09/2012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A6379D6-B76E-478C-880C-8B39B232360E}" type="slidenum">
              <a:rPr lang="en-GB" smtClean="0"/>
              <a:pPr/>
              <a:t>‹#›</a:t>
            </a:fld>
            <a:endParaRPr lang="en-GB"/>
          </a:p>
        </p:txBody>
      </p:sp>
    </p:spTree>
    <p:extLst>
      <p:ext uri="{BB962C8B-B14F-4D97-AF65-F5344CB8AC3E}">
        <p14:creationId xmlns:p14="http://schemas.microsoft.com/office/powerpoint/2010/main" val="21451347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Trying to decide is someone</a:t>
            </a:r>
            <a:r>
              <a:rPr lang="en-GB" baseline="0" dirty="0" smtClean="0"/>
              <a:t> is being consistent is complicated by the fact that they might not only apply rules inconsistently but also hold inconsistent principles.</a:t>
            </a:r>
            <a:endParaRPr lang="en-GB"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2</a:t>
            </a:fld>
            <a:endParaRPr lang="en-GB"/>
          </a:p>
        </p:txBody>
      </p:sp>
    </p:spTree>
    <p:extLst>
      <p:ext uri="{BB962C8B-B14F-4D97-AF65-F5344CB8AC3E}">
        <p14:creationId xmlns:p14="http://schemas.microsoft.com/office/powerpoint/2010/main" val="36011021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These people believed they were doing the right thing.</a:t>
            </a:r>
            <a:r>
              <a:rPr lang="en-GB" baseline="0" dirty="0" smtClean="0"/>
              <a:t> Their leaders told them so, their priests told them so, they believed that the people they enslaved were less than human, a sort of second-class species. </a:t>
            </a:r>
            <a:endParaRPr lang="en-GB"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13</a:t>
            </a:fld>
            <a:endParaRPr lang="en-GB"/>
          </a:p>
        </p:txBody>
      </p:sp>
    </p:spTree>
    <p:extLst>
      <p:ext uri="{BB962C8B-B14F-4D97-AF65-F5344CB8AC3E}">
        <p14:creationId xmlns:p14="http://schemas.microsoft.com/office/powerpoint/2010/main" val="2539704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(All)</a:t>
            </a:r>
            <a:r>
              <a:rPr lang="en-US" baseline="0" dirty="0" smtClean="0"/>
              <a:t> societies have rules to limit violence, protect property and promote honesty.  The opposite would be to inflict needless suffering on its people, encourage theft and </a:t>
            </a:r>
            <a:r>
              <a:rPr lang="en-US" baseline="0" dirty="0" err="1" smtClean="0"/>
              <a:t>honour</a:t>
            </a:r>
            <a:r>
              <a:rPr lang="en-US" baseline="0" dirty="0" smtClean="0"/>
              <a:t> deception. </a:t>
            </a:r>
            <a:endParaRPr lang="en-US"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17</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Wari</a:t>
            </a:r>
            <a:r>
              <a:rPr lang="en-US" dirty="0" smtClean="0"/>
              <a:t> = tribe in Amazon</a:t>
            </a:r>
          </a:p>
          <a:p>
            <a:r>
              <a:rPr lang="en-US" dirty="0" smtClean="0"/>
              <a:t>Were</a:t>
            </a:r>
            <a:r>
              <a:rPr lang="en-US" baseline="0" dirty="0" smtClean="0"/>
              <a:t> they correct? Were they just under a “factual” misunderstanding? Have we in fact expanded the moral circle from tribe to nation to race to the whole of mankind? Do we now </a:t>
            </a:r>
            <a:r>
              <a:rPr lang="en-US" baseline="0" dirty="0" err="1" smtClean="0"/>
              <a:t>recognise</a:t>
            </a:r>
            <a:r>
              <a:rPr lang="en-US" baseline="0" dirty="0" smtClean="0"/>
              <a:t> our common humanity?</a:t>
            </a:r>
            <a:endParaRPr lang="en-US"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18</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Take care with intuition</a:t>
            </a:r>
            <a:r>
              <a:rPr lang="en-US" baseline="0" dirty="0" smtClean="0"/>
              <a:t> as a </a:t>
            </a:r>
            <a:r>
              <a:rPr lang="en-US" i="1" baseline="0" dirty="0" smtClean="0"/>
              <a:t>general </a:t>
            </a:r>
            <a:r>
              <a:rPr lang="en-US" i="0" baseline="0" dirty="0" smtClean="0"/>
              <a:t> way of justifying moral beliefs. Can’t solve the abortion debate by appealing to intuition. </a:t>
            </a:r>
            <a:endParaRPr lang="en-US"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20</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 people can’t help it, so the rules do not apply to them? Should everyone be forced to conform to the same</a:t>
            </a:r>
            <a:r>
              <a:rPr lang="en-US" baseline="0" dirty="0" smtClean="0"/>
              <a:t> norms?</a:t>
            </a:r>
            <a:endParaRPr lang="en-US"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21</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about serial adulterers or shoplifters?</a:t>
            </a:r>
            <a:r>
              <a:rPr lang="en-US" baseline="0" dirty="0" smtClean="0"/>
              <a:t> Are they to be pitied or vilified? Do the circumstances under which they do these things make a difference?</a:t>
            </a:r>
            <a:endParaRPr lang="en-US"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22</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Is your moral judgement (your</a:t>
            </a:r>
            <a:r>
              <a:rPr lang="en-GB" baseline="0" dirty="0" smtClean="0"/>
              <a:t> value judgement) based on facts? Can those facts be disputed? Even if the facts are not in dispute, do we agree on the application of them and the reasons for that application? </a:t>
            </a:r>
            <a:r>
              <a:rPr lang="en-GB" baseline="0" dirty="0" err="1" smtClean="0"/>
              <a:t>Eg</a:t>
            </a:r>
            <a:r>
              <a:rPr lang="en-GB" baseline="0" dirty="0" smtClean="0"/>
              <a:t> we both agree the death penalty is an effective deterrent (according to studies) but I am in favour because I think it is good for society to be rid of murderers and you are against it because you think that all life is sacred.</a:t>
            </a:r>
            <a:endParaRPr lang="en-GB"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3</a:t>
            </a:fld>
            <a:endParaRPr lang="en-GB"/>
          </a:p>
        </p:txBody>
      </p:sp>
    </p:spTree>
    <p:extLst>
      <p:ext uri="{BB962C8B-B14F-4D97-AF65-F5344CB8AC3E}">
        <p14:creationId xmlns:p14="http://schemas.microsoft.com/office/powerpoint/2010/main" val="41660331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Who is to say Tom is wrong and you</a:t>
            </a:r>
            <a:r>
              <a:rPr lang="en-GB" baseline="0" dirty="0" smtClean="0"/>
              <a:t> are right? What if we cannot persuade him to change his mind? Perhaps our moral values are not universal? </a:t>
            </a:r>
            <a:endParaRPr lang="en-GB"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4</a:t>
            </a:fld>
            <a:endParaRPr lang="en-GB"/>
          </a:p>
        </p:txBody>
      </p:sp>
    </p:spTree>
    <p:extLst>
      <p:ext uri="{BB962C8B-B14F-4D97-AF65-F5344CB8AC3E}">
        <p14:creationId xmlns:p14="http://schemas.microsoft.com/office/powerpoint/2010/main" val="21373168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Ethics and morality both come from words originally meaning custom.</a:t>
            </a:r>
            <a:endParaRPr lang="en-GB"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5</a:t>
            </a:fld>
            <a:endParaRPr lang="en-GB"/>
          </a:p>
        </p:txBody>
      </p:sp>
    </p:spTree>
    <p:extLst>
      <p:ext uri="{BB962C8B-B14F-4D97-AF65-F5344CB8AC3E}">
        <p14:creationId xmlns:p14="http://schemas.microsoft.com/office/powerpoint/2010/main" val="30102621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Who is to say these are wrong? They were obviously regarded as acceptable by</a:t>
            </a:r>
            <a:r>
              <a:rPr lang="en-GB" baseline="0" dirty="0" smtClean="0"/>
              <a:t> the participating societies.</a:t>
            </a:r>
            <a:endParaRPr lang="en-GB"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7</a:t>
            </a:fld>
            <a:endParaRPr lang="en-GB"/>
          </a:p>
        </p:txBody>
      </p:sp>
    </p:spTree>
    <p:extLst>
      <p:ext uri="{BB962C8B-B14F-4D97-AF65-F5344CB8AC3E}">
        <p14:creationId xmlns:p14="http://schemas.microsoft.com/office/powerpoint/2010/main" val="30515021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3 minutes to decide moral principle or convention..</a:t>
            </a:r>
            <a:r>
              <a:rPr lang="en-GB" baseline="0" dirty="0" smtClean="0"/>
              <a:t> Poll of class. Groups justify one or two</a:t>
            </a:r>
            <a:endParaRPr lang="en-GB"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9</a:t>
            </a:fld>
            <a:endParaRPr lang="en-GB"/>
          </a:p>
        </p:txBody>
      </p:sp>
    </p:spTree>
    <p:extLst>
      <p:ext uri="{BB962C8B-B14F-4D97-AF65-F5344CB8AC3E}">
        <p14:creationId xmlns:p14="http://schemas.microsoft.com/office/powerpoint/2010/main" val="41552016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Cannot see values</a:t>
            </a:r>
            <a:r>
              <a:rPr lang="en-GB" baseline="0" dirty="0" smtClean="0"/>
              <a:t> as we can colours or shapes. Can’t appeal to reason because there isn’t a logical way to get from an “is” statement to an “ought” statement. </a:t>
            </a:r>
            <a:endParaRPr lang="en-GB"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10</a:t>
            </a:fld>
            <a:endParaRPr lang="en-GB"/>
          </a:p>
        </p:txBody>
      </p:sp>
    </p:spTree>
    <p:extLst>
      <p:ext uri="{BB962C8B-B14F-4D97-AF65-F5344CB8AC3E}">
        <p14:creationId xmlns:p14="http://schemas.microsoft.com/office/powerpoint/2010/main" val="4054196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First is emotionally appealing but second equally logical</a:t>
            </a:r>
            <a:r>
              <a:rPr lang="en-GB" baseline="0" dirty="0" smtClean="0"/>
              <a:t> and it all depends on what principles you take for granted. </a:t>
            </a:r>
            <a:endParaRPr lang="en-GB"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11</a:t>
            </a:fld>
            <a:endParaRPr lang="en-GB"/>
          </a:p>
        </p:txBody>
      </p:sp>
    </p:spTree>
    <p:extLst>
      <p:ext uri="{BB962C8B-B14F-4D97-AF65-F5344CB8AC3E}">
        <p14:creationId xmlns:p14="http://schemas.microsoft.com/office/powerpoint/2010/main" val="10574626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You meet a culture who are imposing their values on another culture. As a good relativist, you tell</a:t>
            </a:r>
            <a:r>
              <a:rPr lang="en-GB" baseline="0" dirty="0" smtClean="0"/>
              <a:t> them they should not be doing this but they tell you that in their culture, imposing your values on others is acceptable and you have no right to tell them otherwise, just because it is not ok in your culture. As a consistent relativist, you have to accept their point of view and agree that their intolerant values are as valid as your tolerant ones. What about a committed Nazi. </a:t>
            </a:r>
            <a:endParaRPr lang="en-GB"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12</a:t>
            </a:fld>
            <a:endParaRPr lang="en-GB"/>
          </a:p>
        </p:txBody>
      </p:sp>
    </p:spTree>
    <p:extLst>
      <p:ext uri="{BB962C8B-B14F-4D97-AF65-F5344CB8AC3E}">
        <p14:creationId xmlns:p14="http://schemas.microsoft.com/office/powerpoint/2010/main" val="3046416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49BAEF3-D0AA-431E-A876-071CC2B944BE}" type="datetimeFigureOut">
              <a:rPr lang="en-US" smtClean="0"/>
              <a:pPr/>
              <a:t>9/5/2012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35979245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49BAEF3-D0AA-431E-A876-071CC2B944BE}" type="datetimeFigureOut">
              <a:rPr lang="en-US" smtClean="0"/>
              <a:pPr/>
              <a:t>9/5/2012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16995645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49BAEF3-D0AA-431E-A876-071CC2B944BE}" type="datetimeFigureOut">
              <a:rPr lang="en-US" smtClean="0"/>
              <a:pPr/>
              <a:t>9/5/2012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33150131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49BAEF3-D0AA-431E-A876-071CC2B944BE}" type="datetimeFigureOut">
              <a:rPr lang="en-US" smtClean="0"/>
              <a:pPr/>
              <a:t>9/5/2012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2822604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49BAEF3-D0AA-431E-A876-071CC2B944BE}" type="datetimeFigureOut">
              <a:rPr lang="en-US" smtClean="0"/>
              <a:pPr/>
              <a:t>9/5/2012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3609455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49BAEF3-D0AA-431E-A876-071CC2B944BE}" type="datetimeFigureOut">
              <a:rPr lang="en-US" smtClean="0"/>
              <a:pPr/>
              <a:t>9/5/2012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35474572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49BAEF3-D0AA-431E-A876-071CC2B944BE}" type="datetimeFigureOut">
              <a:rPr lang="en-US" smtClean="0"/>
              <a:pPr/>
              <a:t>9/5/2012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639572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49BAEF3-D0AA-431E-A876-071CC2B944BE}" type="datetimeFigureOut">
              <a:rPr lang="en-US" smtClean="0"/>
              <a:pPr/>
              <a:t>9/5/2012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10829460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9BAEF3-D0AA-431E-A876-071CC2B944BE}" type="datetimeFigureOut">
              <a:rPr lang="en-US" smtClean="0"/>
              <a:pPr/>
              <a:t>9/5/2012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2574658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9BAEF3-D0AA-431E-A876-071CC2B944BE}" type="datetimeFigureOut">
              <a:rPr lang="en-US" smtClean="0"/>
              <a:pPr/>
              <a:t>9/5/2012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18975638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9BAEF3-D0AA-431E-A876-071CC2B944BE}" type="datetimeFigureOut">
              <a:rPr lang="en-US" smtClean="0"/>
              <a:pPr/>
              <a:t>9/5/2012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609405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9BAEF3-D0AA-431E-A876-071CC2B944BE}" type="datetimeFigureOut">
              <a:rPr lang="en-US" smtClean="0"/>
              <a:pPr/>
              <a:t>9/5/2012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9E2642-C995-4D35-B15A-B7D24D0DE302}" type="slidenum">
              <a:rPr lang="en-US" smtClean="0"/>
              <a:pPr/>
              <a:t>‹#›</a:t>
            </a:fld>
            <a:endParaRPr lang="en-US"/>
          </a:p>
        </p:txBody>
      </p:sp>
    </p:spTree>
    <p:extLst>
      <p:ext uri="{BB962C8B-B14F-4D97-AF65-F5344CB8AC3E}">
        <p14:creationId xmlns:p14="http://schemas.microsoft.com/office/powerpoint/2010/main" val="4183526690"/>
      </p:ext>
    </p:extLst>
  </p:cSld>
  <p:clrMap bg1="dk1" tx1="lt1" bg2="dk2" tx2="lt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It’s all relative!</a:t>
            </a:r>
            <a:endParaRPr lang="en-US" dirty="0"/>
          </a:p>
        </p:txBody>
      </p:sp>
      <p:sp>
        <p:nvSpPr>
          <p:cNvPr id="3" name="Subtitle 2"/>
          <p:cNvSpPr>
            <a:spLocks noGrp="1"/>
          </p:cNvSpPr>
          <p:nvPr>
            <p:ph type="subTitle" idx="1"/>
          </p:nvPr>
        </p:nvSpPr>
        <p:spPr/>
        <p:txBody>
          <a:bodyPr/>
          <a:lstStyle/>
          <a:p>
            <a:r>
              <a:rPr lang="en-US" dirty="0" smtClean="0"/>
              <a:t>Whose opinion counts anyway?</a:t>
            </a:r>
          </a:p>
          <a:p>
            <a:endParaRPr lang="en-US" dirty="0"/>
          </a:p>
        </p:txBody>
      </p:sp>
      <p:sp>
        <p:nvSpPr>
          <p:cNvPr id="4" name="TextBox 3"/>
          <p:cNvSpPr txBox="1"/>
          <p:nvPr/>
        </p:nvSpPr>
        <p:spPr>
          <a:xfrm>
            <a:off x="1524000" y="5410200"/>
            <a:ext cx="5867400" cy="646331"/>
          </a:xfrm>
          <a:prstGeom prst="rect">
            <a:avLst/>
          </a:prstGeom>
          <a:noFill/>
        </p:spPr>
        <p:txBody>
          <a:bodyPr wrap="square" rtlCol="0">
            <a:spAutoFit/>
          </a:bodyPr>
          <a:lstStyle/>
          <a:p>
            <a:r>
              <a:rPr lang="en-GB" dirty="0" smtClean="0"/>
              <a:t>(Richard van de </a:t>
            </a:r>
            <a:r>
              <a:rPr lang="en-GB" dirty="0" err="1" smtClean="0"/>
              <a:t>Lagemaat</a:t>
            </a:r>
            <a:r>
              <a:rPr lang="en-GB" dirty="0" smtClean="0"/>
              <a:t>, Theory of Knowledge for the IB Diploma. Cambridge University Press)</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i="1" dirty="0" smtClean="0"/>
              <a:t>The lack of foundations argument</a:t>
            </a:r>
            <a:endParaRPr lang="en-GB" sz="4000" i="1" dirty="0"/>
          </a:p>
        </p:txBody>
      </p:sp>
      <p:sp>
        <p:nvSpPr>
          <p:cNvPr id="3" name="Content Placeholder 2"/>
          <p:cNvSpPr>
            <a:spLocks noGrp="1"/>
          </p:cNvSpPr>
          <p:nvPr>
            <p:ph idx="1"/>
          </p:nvPr>
        </p:nvSpPr>
        <p:spPr/>
        <p:txBody>
          <a:bodyPr/>
          <a:lstStyle/>
          <a:p>
            <a:pPr marL="0" indent="0">
              <a:buNone/>
            </a:pPr>
            <a:r>
              <a:rPr lang="en-GB" dirty="0" smtClean="0"/>
              <a:t>Moral values are ungrounded, there is no independent “moral reality” to test them against.</a:t>
            </a:r>
          </a:p>
          <a:p>
            <a:pPr marL="0" indent="0">
              <a:buNone/>
            </a:pPr>
            <a:endParaRPr lang="en-GB" dirty="0"/>
          </a:p>
          <a:p>
            <a:pPr marL="0" indent="0">
              <a:buNone/>
            </a:pPr>
            <a:r>
              <a:rPr lang="en-GB" dirty="0" smtClean="0"/>
              <a:t>Can’t use perception or reason to argue about values. </a:t>
            </a:r>
            <a:endParaRPr lang="en-GB" dirty="0"/>
          </a:p>
        </p:txBody>
      </p:sp>
    </p:spTree>
    <p:extLst>
      <p:ext uri="{BB962C8B-B14F-4D97-AF65-F5344CB8AC3E}">
        <p14:creationId xmlns:p14="http://schemas.microsoft.com/office/powerpoint/2010/main" val="5584617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457201"/>
            <a:ext cx="8229600" cy="2362200"/>
          </a:xfrm>
        </p:spPr>
        <p:txBody>
          <a:bodyPr/>
          <a:lstStyle/>
          <a:p>
            <a:pPr marL="0" indent="0">
              <a:buNone/>
            </a:pPr>
            <a:r>
              <a:rPr lang="en-GB" i="1" dirty="0" smtClean="0"/>
              <a:t> Some people in the world are starving.</a:t>
            </a:r>
          </a:p>
          <a:p>
            <a:pPr marL="0" indent="0">
              <a:buNone/>
            </a:pPr>
            <a:r>
              <a:rPr lang="en-GB" i="1" dirty="0" smtClean="0"/>
              <a:t>I have more food than I need.</a:t>
            </a:r>
          </a:p>
          <a:p>
            <a:pPr marL="0" indent="0">
              <a:buNone/>
            </a:pPr>
            <a:r>
              <a:rPr lang="en-GB" i="1" dirty="0" smtClean="0"/>
              <a:t>Therefore, I </a:t>
            </a:r>
            <a:r>
              <a:rPr lang="en-GB" dirty="0" smtClean="0"/>
              <a:t>ought</a:t>
            </a:r>
            <a:r>
              <a:rPr lang="en-GB" i="1" dirty="0" smtClean="0"/>
              <a:t> to give some of my food to the starving. </a:t>
            </a:r>
          </a:p>
          <a:p>
            <a:pPr marL="0" indent="0">
              <a:buNone/>
            </a:pPr>
            <a:endParaRPr lang="en-GB" i="1" dirty="0"/>
          </a:p>
          <a:p>
            <a:pPr marL="0" indent="0">
              <a:buNone/>
            </a:pPr>
            <a:endParaRPr lang="en-GB" i="1" dirty="0"/>
          </a:p>
        </p:txBody>
      </p:sp>
      <p:sp>
        <p:nvSpPr>
          <p:cNvPr id="4" name="TextBox 3"/>
          <p:cNvSpPr txBox="1"/>
          <p:nvPr/>
        </p:nvSpPr>
        <p:spPr>
          <a:xfrm>
            <a:off x="609600" y="3200400"/>
            <a:ext cx="6629400" cy="2831544"/>
          </a:xfrm>
          <a:prstGeom prst="rect">
            <a:avLst/>
          </a:prstGeom>
          <a:noFill/>
        </p:spPr>
        <p:txBody>
          <a:bodyPr wrap="square" rtlCol="0">
            <a:spAutoFit/>
          </a:bodyPr>
          <a:lstStyle/>
          <a:p>
            <a:r>
              <a:rPr lang="en-GB" sz="3200" i="1" dirty="0"/>
              <a:t>Some people in the world are starving</a:t>
            </a:r>
            <a:r>
              <a:rPr lang="en-GB" sz="3200" i="1" dirty="0" smtClean="0"/>
              <a:t>.</a:t>
            </a:r>
          </a:p>
          <a:p>
            <a:endParaRPr lang="en-GB" sz="3200" i="1" dirty="0"/>
          </a:p>
          <a:p>
            <a:r>
              <a:rPr lang="en-GB" sz="3200" i="1" dirty="0"/>
              <a:t>I have more food than I </a:t>
            </a:r>
            <a:r>
              <a:rPr lang="en-GB" sz="3200" i="1" dirty="0" smtClean="0"/>
              <a:t>need.</a:t>
            </a:r>
          </a:p>
          <a:p>
            <a:endParaRPr lang="en-GB" sz="3200" i="1" dirty="0"/>
          </a:p>
          <a:p>
            <a:r>
              <a:rPr lang="en-GB" sz="3200" i="1" dirty="0"/>
              <a:t>Therefore, lucky old me! </a:t>
            </a:r>
          </a:p>
          <a:p>
            <a:endParaRPr lang="en-GB" i="1" dirty="0"/>
          </a:p>
        </p:txBody>
      </p:sp>
    </p:spTree>
    <p:extLst>
      <p:ext uri="{BB962C8B-B14F-4D97-AF65-F5344CB8AC3E}">
        <p14:creationId xmlns:p14="http://schemas.microsoft.com/office/powerpoint/2010/main" val="3116262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000"/>
                                        <p:tgtEl>
                                          <p:spTgt spid="4"/>
                                        </p:tgtEl>
                                      </p:cBhvr>
                                    </p:animEffect>
                                    <p:anim calcmode="lin" valueType="num">
                                      <p:cBhvr>
                                        <p:cTn id="29" dur="1000" fill="hold"/>
                                        <p:tgtEl>
                                          <p:spTgt spid="4"/>
                                        </p:tgtEl>
                                        <p:attrNameLst>
                                          <p:attrName>ppt_x</p:attrName>
                                        </p:attrNameLst>
                                      </p:cBhvr>
                                      <p:tavLst>
                                        <p:tav tm="0">
                                          <p:val>
                                            <p:strVal val="#ppt_x"/>
                                          </p:val>
                                        </p:tav>
                                        <p:tav tm="100000">
                                          <p:val>
                                            <p:strVal val="#ppt_x"/>
                                          </p:val>
                                        </p:tav>
                                      </p:tavLst>
                                    </p:anim>
                                    <p:anim calcmode="lin" valueType="num">
                                      <p:cBhvr>
                                        <p:cTn id="3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i="1" dirty="0" smtClean="0"/>
              <a:t>Tolerance?</a:t>
            </a:r>
            <a:endParaRPr lang="en-GB" i="1" dirty="0"/>
          </a:p>
        </p:txBody>
      </p:sp>
      <p:sp>
        <p:nvSpPr>
          <p:cNvPr id="3" name="Content Placeholder 2"/>
          <p:cNvSpPr>
            <a:spLocks noGrp="1"/>
          </p:cNvSpPr>
          <p:nvPr>
            <p:ph idx="1"/>
          </p:nvPr>
        </p:nvSpPr>
        <p:spPr>
          <a:xfrm>
            <a:off x="457200" y="1600201"/>
            <a:ext cx="8229600" cy="1219200"/>
          </a:xfrm>
        </p:spPr>
        <p:txBody>
          <a:bodyPr/>
          <a:lstStyle/>
          <a:p>
            <a:pPr marL="0" indent="0">
              <a:buNone/>
            </a:pPr>
            <a:r>
              <a:rPr lang="en-GB" dirty="0" smtClean="0"/>
              <a:t>I have my values and you have yours, so let’s agree that we are both right.</a:t>
            </a:r>
          </a:p>
          <a:p>
            <a:pPr marL="0" indent="0">
              <a:buNone/>
            </a:pPr>
            <a:endParaRPr lang="en-GB" dirty="0"/>
          </a:p>
        </p:txBody>
      </p:sp>
      <p:sp>
        <p:nvSpPr>
          <p:cNvPr id="4" name="TextBox 3"/>
          <p:cNvSpPr txBox="1"/>
          <p:nvPr/>
        </p:nvSpPr>
        <p:spPr>
          <a:xfrm>
            <a:off x="533400" y="3200400"/>
            <a:ext cx="7391400" cy="1077218"/>
          </a:xfrm>
          <a:prstGeom prst="rect">
            <a:avLst/>
          </a:prstGeom>
          <a:noFill/>
        </p:spPr>
        <p:txBody>
          <a:bodyPr wrap="square" rtlCol="0">
            <a:spAutoFit/>
          </a:bodyPr>
          <a:lstStyle/>
          <a:p>
            <a:r>
              <a:rPr lang="en-GB" sz="3200" dirty="0" smtClean="0"/>
              <a:t>Therefore no-one should impose their views on someone else.</a:t>
            </a:r>
            <a:endParaRPr lang="en-GB" sz="3200" dirty="0"/>
          </a:p>
        </p:txBody>
      </p:sp>
      <p:sp>
        <p:nvSpPr>
          <p:cNvPr id="5" name="TextBox 4"/>
          <p:cNvSpPr txBox="1"/>
          <p:nvPr/>
        </p:nvSpPr>
        <p:spPr>
          <a:xfrm>
            <a:off x="685800" y="4724400"/>
            <a:ext cx="7086600" cy="584775"/>
          </a:xfrm>
          <a:prstGeom prst="rect">
            <a:avLst/>
          </a:prstGeom>
          <a:noFill/>
        </p:spPr>
        <p:txBody>
          <a:bodyPr wrap="square" rtlCol="0">
            <a:spAutoFit/>
          </a:bodyPr>
          <a:lstStyle/>
          <a:p>
            <a:r>
              <a:rPr lang="en-GB" sz="3200" dirty="0" smtClean="0"/>
              <a:t>What about the “Thugs”?</a:t>
            </a:r>
            <a:endParaRPr lang="en-GB" sz="3200" dirty="0"/>
          </a:p>
        </p:txBody>
      </p:sp>
    </p:spTree>
    <p:extLst>
      <p:ext uri="{BB962C8B-B14F-4D97-AF65-F5344CB8AC3E}">
        <p14:creationId xmlns:p14="http://schemas.microsoft.com/office/powerpoint/2010/main" val="1651105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Maiandra GD" pitchFamily="34" charset="0"/>
              </a:rPr>
              <a:t>History</a:t>
            </a:r>
            <a:endParaRPr lang="en-GB" dirty="0">
              <a:latin typeface="Maiandra GD" pitchFamily="34" charset="0"/>
            </a:endParaRPr>
          </a:p>
        </p:txBody>
      </p:sp>
      <p:sp>
        <p:nvSpPr>
          <p:cNvPr id="3" name="Content Placeholder 2"/>
          <p:cNvSpPr>
            <a:spLocks noGrp="1"/>
          </p:cNvSpPr>
          <p:nvPr>
            <p:ph idx="1"/>
          </p:nvPr>
        </p:nvSpPr>
        <p:spPr/>
        <p:txBody>
          <a:bodyPr/>
          <a:lstStyle/>
          <a:p>
            <a:pPr marL="0" indent="0">
              <a:buNone/>
            </a:pPr>
            <a:r>
              <a:rPr lang="en-GB" dirty="0" smtClean="0"/>
              <a:t>Do morals change with the centuries?</a:t>
            </a:r>
          </a:p>
          <a:p>
            <a:pPr marL="0" indent="0">
              <a:buNone/>
            </a:pPr>
            <a:endParaRPr lang="en-GB" dirty="0"/>
          </a:p>
          <a:p>
            <a:pPr marL="0" indent="0">
              <a:buNone/>
            </a:pPr>
            <a:r>
              <a:rPr lang="en-GB" dirty="0" smtClean="0"/>
              <a:t>It used to be considered acceptable to own slaves. Was it therefore wrong to own slaves at that time, even though it was legal and most people who could afford to, owned slaves?</a:t>
            </a:r>
            <a:endParaRPr lang="en-GB" dirty="0"/>
          </a:p>
        </p:txBody>
      </p:sp>
    </p:spTree>
    <p:extLst>
      <p:ext uri="{BB962C8B-B14F-4D97-AF65-F5344CB8AC3E}">
        <p14:creationId xmlns:p14="http://schemas.microsoft.com/office/powerpoint/2010/main" val="26870542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457200" y="1600201"/>
            <a:ext cx="8229600" cy="1143000"/>
          </a:xfrm>
        </p:spPr>
        <p:txBody>
          <a:bodyPr>
            <a:normAutofit lnSpcReduction="10000"/>
          </a:bodyPr>
          <a:lstStyle/>
          <a:p>
            <a:pPr marL="0" indent="0" algn="ctr">
              <a:buNone/>
            </a:pPr>
            <a:r>
              <a:rPr lang="en-GB" sz="6600" dirty="0" smtClean="0"/>
              <a:t>Is it all </a:t>
            </a:r>
            <a:r>
              <a:rPr lang="en-GB" sz="7100" dirty="0" smtClean="0"/>
              <a:t>relative</a:t>
            </a:r>
            <a:r>
              <a:rPr lang="en-GB" sz="6600" dirty="0" smtClean="0"/>
              <a:t>, then?</a:t>
            </a:r>
          </a:p>
        </p:txBody>
      </p:sp>
      <p:sp>
        <p:nvSpPr>
          <p:cNvPr id="4" name="TextBox 3"/>
          <p:cNvSpPr txBox="1"/>
          <p:nvPr/>
        </p:nvSpPr>
        <p:spPr>
          <a:xfrm>
            <a:off x="450273" y="3579030"/>
            <a:ext cx="8305800" cy="1107996"/>
          </a:xfrm>
          <a:prstGeom prst="rect">
            <a:avLst/>
          </a:prstGeom>
          <a:noFill/>
        </p:spPr>
        <p:txBody>
          <a:bodyPr wrap="square" rtlCol="0">
            <a:spAutoFit/>
          </a:bodyPr>
          <a:lstStyle/>
          <a:p>
            <a:pPr algn="ctr"/>
            <a:r>
              <a:rPr lang="en-GB" sz="6600" dirty="0" smtClean="0"/>
              <a:t>Who decides?</a:t>
            </a:r>
            <a:endParaRPr lang="en-GB" sz="6600" dirty="0"/>
          </a:p>
        </p:txBody>
      </p:sp>
    </p:spTree>
    <p:extLst>
      <p:ext uri="{BB962C8B-B14F-4D97-AF65-F5344CB8AC3E}">
        <p14:creationId xmlns:p14="http://schemas.microsoft.com/office/powerpoint/2010/main" val="38407244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 “Jack and Jill”</a:t>
            </a:r>
            <a:endParaRPr lang="en-US" dirty="0"/>
          </a:p>
        </p:txBody>
      </p:sp>
      <p:sp>
        <p:nvSpPr>
          <p:cNvPr id="3" name="Content Placeholder 2"/>
          <p:cNvSpPr>
            <a:spLocks noGrp="1"/>
          </p:cNvSpPr>
          <p:nvPr>
            <p:ph idx="1"/>
          </p:nvPr>
        </p:nvSpPr>
        <p:spPr/>
        <p:txBody>
          <a:bodyPr/>
          <a:lstStyle/>
          <a:p>
            <a:pPr>
              <a:buNone/>
            </a:pPr>
            <a:r>
              <a:rPr lang="en-US" dirty="0" smtClean="0"/>
              <a:t>Consider the statement:</a:t>
            </a:r>
          </a:p>
          <a:p>
            <a:pPr>
              <a:buNone/>
            </a:pPr>
            <a:endParaRPr lang="en-US" dirty="0" smtClean="0"/>
          </a:p>
          <a:p>
            <a:pPr>
              <a:buNone/>
            </a:pPr>
            <a:r>
              <a:rPr lang="en-US" dirty="0" smtClean="0"/>
              <a:t>All ethical beliefs are of equal value.</a:t>
            </a:r>
          </a:p>
          <a:p>
            <a:pPr>
              <a:buNone/>
            </a:pPr>
            <a:endParaRPr lang="en-US" dirty="0" smtClean="0"/>
          </a:p>
          <a:p>
            <a:pPr>
              <a:buNone/>
            </a:pPr>
            <a:r>
              <a:rPr lang="en-US" dirty="0" smtClean="0"/>
              <a:t>Homework: find examples to support and counter this statement. </a:t>
            </a:r>
            <a:r>
              <a:rPr lang="en-US" smtClean="0"/>
              <a:t>Avoid Nazism </a:t>
            </a:r>
            <a:r>
              <a:rPr lang="en-US" dirty="0" smtClean="0"/>
              <a:t>and slave owning</a:t>
            </a:r>
          </a:p>
          <a:p>
            <a:pPr>
              <a:buNone/>
            </a:pPr>
            <a:endParaRPr lang="en-US" dirty="0" smtClean="0"/>
          </a:p>
          <a:p>
            <a:pPr>
              <a:buNone/>
            </a:pP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It’s not relative!</a:t>
            </a:r>
            <a:endParaRPr lang="en-US" dirty="0"/>
          </a:p>
        </p:txBody>
      </p:sp>
      <p:sp>
        <p:nvSpPr>
          <p:cNvPr id="3" name="Content Placeholder 2"/>
          <p:cNvSpPr>
            <a:spLocks noGrp="1"/>
          </p:cNvSpPr>
          <p:nvPr>
            <p:ph idx="1"/>
          </p:nvPr>
        </p:nvSpPr>
        <p:spPr/>
        <p:txBody>
          <a:bodyPr/>
          <a:lstStyle/>
          <a:p>
            <a:pPr>
              <a:buNone/>
            </a:pPr>
            <a:r>
              <a:rPr lang="en-US" dirty="0" smtClean="0"/>
              <a:t>True morals are universal values</a:t>
            </a:r>
          </a:p>
          <a:p>
            <a:pPr>
              <a:buNone/>
            </a:pPr>
            <a:endParaRPr lang="en-US" dirty="0" smtClean="0"/>
          </a:p>
          <a:p>
            <a:pPr>
              <a:buNone/>
            </a:pPr>
            <a:r>
              <a:rPr lang="en-US" dirty="0" smtClean="0"/>
              <a:t>We CAN justify our values</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Universal values</a:t>
            </a:r>
            <a:endParaRPr lang="en-US" dirty="0"/>
          </a:p>
        </p:txBody>
      </p:sp>
      <p:sp>
        <p:nvSpPr>
          <p:cNvPr id="3" name="Content Placeholder 2"/>
          <p:cNvSpPr>
            <a:spLocks noGrp="1"/>
          </p:cNvSpPr>
          <p:nvPr>
            <p:ph idx="1"/>
          </p:nvPr>
        </p:nvSpPr>
        <p:spPr/>
        <p:txBody>
          <a:bodyPr/>
          <a:lstStyle/>
          <a:p>
            <a:pPr>
              <a:buNone/>
            </a:pPr>
            <a:r>
              <a:rPr lang="en-US" dirty="0" smtClean="0"/>
              <a:t>Think of some core values that you believe are held by all human beings.</a:t>
            </a:r>
          </a:p>
          <a:p>
            <a:pPr>
              <a:buNone/>
            </a:pPr>
            <a:endParaRPr lang="en-US" dirty="0" smtClean="0"/>
          </a:p>
          <a:p>
            <a:pPr>
              <a:buNone/>
            </a:pPr>
            <a:r>
              <a:rPr lang="en-US" dirty="0" smtClean="0"/>
              <a:t>Imagine if these were not applied – what would such a society be like to live in?</a:t>
            </a:r>
          </a:p>
          <a:p>
            <a:pPr>
              <a:buNone/>
            </a:pPr>
            <a:endParaRPr lang="en-US" dirty="0" smtClean="0"/>
          </a:p>
          <a:p>
            <a:pPr>
              <a:buNone/>
            </a:pP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about outsiders?	</a:t>
            </a:r>
            <a:endParaRPr lang="en-US" dirty="0"/>
          </a:p>
        </p:txBody>
      </p:sp>
      <p:sp>
        <p:nvSpPr>
          <p:cNvPr id="3" name="Content Placeholder 2"/>
          <p:cNvSpPr>
            <a:spLocks noGrp="1"/>
          </p:cNvSpPr>
          <p:nvPr>
            <p:ph idx="1"/>
          </p:nvPr>
        </p:nvSpPr>
        <p:spPr/>
        <p:txBody>
          <a:bodyPr/>
          <a:lstStyle/>
          <a:p>
            <a:pPr>
              <a:buNone/>
            </a:pPr>
            <a:r>
              <a:rPr lang="en-US" dirty="0" smtClean="0"/>
              <a:t>Many societies have found ways to justify poor treatment of people outside their own community –</a:t>
            </a:r>
          </a:p>
          <a:p>
            <a:pPr>
              <a:buNone/>
            </a:pPr>
            <a:r>
              <a:rPr lang="en-US" dirty="0" err="1" smtClean="0"/>
              <a:t>Wari</a:t>
            </a:r>
            <a:r>
              <a:rPr lang="en-US" dirty="0" smtClean="0"/>
              <a:t> – considered everyone else as  “edible”</a:t>
            </a:r>
          </a:p>
          <a:p>
            <a:pPr>
              <a:buNone/>
            </a:pPr>
            <a:endParaRPr lang="en-US" dirty="0" smtClean="0"/>
          </a:p>
          <a:p>
            <a:pPr>
              <a:buNone/>
            </a:pPr>
            <a:r>
              <a:rPr lang="en-US" dirty="0" smtClean="0"/>
              <a:t>Conquistadors believed indigenous peoples of S. America were sub-human.</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Compare and contrast the moral codes of some of the world’s great religions. How much overlap is there between them?</a:t>
            </a:r>
          </a:p>
          <a:p>
            <a:pPr marL="514350" indent="-514350">
              <a:buFont typeface="+mj-lt"/>
              <a:buAutoNum type="arabicPeriod"/>
            </a:pPr>
            <a:r>
              <a:rPr lang="en-US" dirty="0" smtClean="0"/>
              <a:t>Which five values would you say have the best claim to be universal and why?</a:t>
            </a:r>
          </a:p>
          <a:p>
            <a:pPr marL="514350" indent="-514350">
              <a:buFont typeface="+mj-lt"/>
              <a:buAutoNum type="arabicPeriod"/>
            </a:pPr>
            <a:r>
              <a:rPr lang="en-US" dirty="0" smtClean="0"/>
              <a:t>We have clearly made scientific progress over the last 300 years. Does it also make sense to speak of moral progress? Give reasons.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i="1" dirty="0" smtClean="0"/>
              <a:t>To what extent do you think the following individuals are morally inconsistent?</a:t>
            </a:r>
            <a:endParaRPr lang="en-US" sz="3600" i="1" dirty="0"/>
          </a:p>
        </p:txBody>
      </p:sp>
      <p:sp>
        <p:nvSpPr>
          <p:cNvPr id="3" name="Content Placeholder 2"/>
          <p:cNvSpPr>
            <a:spLocks noGrp="1"/>
          </p:cNvSpPr>
          <p:nvPr>
            <p:ph idx="1"/>
          </p:nvPr>
        </p:nvSpPr>
        <p:spPr>
          <a:xfrm>
            <a:off x="457200" y="1600201"/>
            <a:ext cx="8229600" cy="1219200"/>
          </a:xfrm>
        </p:spPr>
        <p:txBody>
          <a:bodyPr/>
          <a:lstStyle/>
          <a:p>
            <a:r>
              <a:rPr lang="en-US" dirty="0" smtClean="0"/>
              <a:t>An anti-abortionist who supports the death penalty.</a:t>
            </a:r>
          </a:p>
        </p:txBody>
      </p:sp>
      <p:sp>
        <p:nvSpPr>
          <p:cNvPr id="4" name="TextBox 3"/>
          <p:cNvSpPr txBox="1"/>
          <p:nvPr/>
        </p:nvSpPr>
        <p:spPr>
          <a:xfrm>
            <a:off x="609600" y="2743200"/>
            <a:ext cx="7543800" cy="584775"/>
          </a:xfrm>
          <a:prstGeom prst="rect">
            <a:avLst/>
          </a:prstGeom>
          <a:noFill/>
        </p:spPr>
        <p:txBody>
          <a:bodyPr wrap="square" rtlCol="0">
            <a:spAutoFit/>
          </a:bodyPr>
          <a:lstStyle/>
          <a:p>
            <a:pPr marL="457200" indent="-457200">
              <a:buFont typeface="Arial" pitchFamily="34" charset="0"/>
              <a:buChar char="•"/>
            </a:pPr>
            <a:r>
              <a:rPr lang="en-US" sz="3200" dirty="0"/>
              <a:t>A vegetarian who buys leather shoes</a:t>
            </a:r>
            <a:r>
              <a:rPr lang="en-US" sz="3200" dirty="0" smtClean="0"/>
              <a:t>.</a:t>
            </a:r>
            <a:endParaRPr lang="en-US" sz="3200" dirty="0"/>
          </a:p>
        </p:txBody>
      </p:sp>
      <p:sp>
        <p:nvSpPr>
          <p:cNvPr id="5" name="TextBox 4"/>
          <p:cNvSpPr txBox="1"/>
          <p:nvPr/>
        </p:nvSpPr>
        <p:spPr>
          <a:xfrm>
            <a:off x="581891" y="3338393"/>
            <a:ext cx="7010400" cy="1077218"/>
          </a:xfrm>
          <a:prstGeom prst="rect">
            <a:avLst/>
          </a:prstGeom>
          <a:noFill/>
        </p:spPr>
        <p:txBody>
          <a:bodyPr wrap="square" rtlCol="0">
            <a:spAutoFit/>
          </a:bodyPr>
          <a:lstStyle/>
          <a:p>
            <a:pPr marL="457200" indent="-457200">
              <a:buFont typeface="Arial" pitchFamily="34" charset="0"/>
              <a:buChar char="•"/>
            </a:pPr>
            <a:r>
              <a:rPr lang="en-US" sz="3200" dirty="0"/>
              <a:t>A politician who advocates family values and has an extra-marital affair</a:t>
            </a:r>
            <a:r>
              <a:rPr lang="en-US" sz="3200" dirty="0" smtClean="0"/>
              <a:t>.</a:t>
            </a:r>
            <a:endParaRPr lang="en-US" sz="3200" dirty="0"/>
          </a:p>
        </p:txBody>
      </p:sp>
      <p:sp>
        <p:nvSpPr>
          <p:cNvPr id="6" name="TextBox 5"/>
          <p:cNvSpPr txBox="1"/>
          <p:nvPr/>
        </p:nvSpPr>
        <p:spPr>
          <a:xfrm>
            <a:off x="685800" y="4648200"/>
            <a:ext cx="7086600" cy="1846659"/>
          </a:xfrm>
          <a:prstGeom prst="rect">
            <a:avLst/>
          </a:prstGeom>
          <a:noFill/>
        </p:spPr>
        <p:txBody>
          <a:bodyPr wrap="square" rtlCol="0">
            <a:spAutoFit/>
          </a:bodyPr>
          <a:lstStyle/>
          <a:p>
            <a:pPr marL="457200" indent="-457200">
              <a:buFont typeface="Arial" pitchFamily="34" charset="0"/>
              <a:buChar char="•"/>
            </a:pPr>
            <a:r>
              <a:rPr lang="en-US" sz="3200" dirty="0"/>
              <a:t>Someone who thinks stealing is wrong but makes illegal copies of computer software.</a:t>
            </a:r>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ppt_x"/>
                                          </p:val>
                                        </p:tav>
                                        <p:tav tm="100000">
                                          <p:val>
                                            <p:strVal val="#ppt_x"/>
                                          </p:val>
                                        </p:tav>
                                      </p:tavLst>
                                    </p:anim>
                                    <p:anim calcmode="lin" valueType="num">
                                      <p:cBhvr additive="base">
                                        <p:cTn id="21"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ppt_x"/>
                                          </p:val>
                                        </p:tav>
                                        <p:tav tm="100000">
                                          <p:val>
                                            <p:strVal val="#ppt_x"/>
                                          </p:val>
                                        </p:tav>
                                      </p:tavLst>
                                    </p:anim>
                                    <p:anim calcmode="lin" valueType="num">
                                      <p:cBhvr additive="base">
                                        <p:cTn id="2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ppt_x"/>
                                          </p:val>
                                        </p:tav>
                                        <p:tav tm="100000">
                                          <p:val>
                                            <p:strVal val="#ppt_x"/>
                                          </p:val>
                                        </p:tav>
                                      </p:tavLst>
                                    </p:anim>
                                    <p:anim calcmode="lin" valueType="num">
                                      <p:cBhvr additive="base">
                                        <p:cTn id="3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P spid="5"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values are justifiable</a:t>
            </a:r>
            <a:endParaRPr lang="en-US" dirty="0"/>
          </a:p>
        </p:txBody>
      </p:sp>
      <p:sp>
        <p:nvSpPr>
          <p:cNvPr id="3" name="Content Placeholder 2"/>
          <p:cNvSpPr>
            <a:spLocks noGrp="1"/>
          </p:cNvSpPr>
          <p:nvPr>
            <p:ph idx="1"/>
          </p:nvPr>
        </p:nvSpPr>
        <p:spPr/>
        <p:txBody>
          <a:bodyPr/>
          <a:lstStyle/>
          <a:p>
            <a:pPr>
              <a:buNone/>
            </a:pPr>
            <a:r>
              <a:rPr lang="en-US" dirty="0" smtClean="0"/>
              <a:t>The important values (universal values?) are intuitively obvious:</a:t>
            </a:r>
          </a:p>
          <a:p>
            <a:pPr>
              <a:buNone/>
            </a:pPr>
            <a:endParaRPr lang="en-US" dirty="0" smtClean="0"/>
          </a:p>
          <a:p>
            <a:pPr>
              <a:buNone/>
            </a:pPr>
            <a:r>
              <a:rPr lang="en-US" dirty="0" smtClean="0"/>
              <a:t>We cannot necessarily prove them but surely it is obvious that random torture is wrong…</a:t>
            </a:r>
          </a:p>
          <a:p>
            <a:pPr>
              <a:buNone/>
            </a:pPr>
            <a:r>
              <a:rPr lang="en-US" dirty="0" smtClean="0"/>
              <a:t>As it is obvious that 2 + 2 = 4</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81000"/>
            <a:ext cx="8229600" cy="4525963"/>
          </a:xfrm>
        </p:spPr>
        <p:txBody>
          <a:bodyPr/>
          <a:lstStyle/>
          <a:p>
            <a:pPr>
              <a:buNone/>
            </a:pPr>
            <a:r>
              <a:rPr lang="en-US" dirty="0" smtClean="0"/>
              <a:t>If we agree there are some universal, core values then can it be said that a person who cannot distinguish right from wrong is “morals blind” as a person who cannot distinguish green from red is “</a:t>
            </a:r>
            <a:r>
              <a:rPr lang="en-US" dirty="0" err="1" smtClean="0"/>
              <a:t>colour</a:t>
            </a:r>
            <a:r>
              <a:rPr lang="en-US" dirty="0" smtClean="0"/>
              <a:t> blind”?</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smtClean="0"/>
              <a:t>To what extent can immorality be seen as a form of mental illness? </a:t>
            </a:r>
          </a:p>
          <a:p>
            <a:pPr>
              <a:buNone/>
            </a:pPr>
            <a:endParaRPr lang="en-US" dirty="0" smtClean="0"/>
          </a:p>
          <a:p>
            <a:pPr>
              <a:buNone/>
            </a:pPr>
            <a:r>
              <a:rPr lang="en-US" dirty="0" smtClean="0"/>
              <a:t>Do you, for example, think that serial killers are best described as “bad” or “mad”?</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229600" cy="1447800"/>
          </a:xfrm>
        </p:spPr>
        <p:txBody>
          <a:bodyPr>
            <a:normAutofit fontScale="90000"/>
          </a:bodyPr>
          <a:lstStyle/>
          <a:p>
            <a:r>
              <a:rPr lang="en-US" dirty="0" smtClean="0"/>
              <a:t>Some things to keep in mind when considering moral questions:</a:t>
            </a:r>
            <a:br>
              <a:rPr lang="en-US" dirty="0" smtClean="0"/>
            </a:br>
            <a:endParaRPr lang="en-US" dirty="0"/>
          </a:p>
        </p:txBody>
      </p:sp>
      <p:sp>
        <p:nvSpPr>
          <p:cNvPr id="3" name="Content Placeholder 2"/>
          <p:cNvSpPr>
            <a:spLocks noGrp="1"/>
          </p:cNvSpPr>
          <p:nvPr>
            <p:ph idx="1"/>
          </p:nvPr>
        </p:nvSpPr>
        <p:spPr/>
        <p:txBody>
          <a:bodyPr/>
          <a:lstStyle/>
          <a:p>
            <a:pPr>
              <a:buNone/>
            </a:pPr>
            <a:r>
              <a:rPr lang="en-US" dirty="0" smtClean="0"/>
              <a:t>Whose opinion/values are you talking about?</a:t>
            </a:r>
          </a:p>
          <a:p>
            <a:pPr>
              <a:buNone/>
            </a:pPr>
            <a:r>
              <a:rPr lang="en-US" dirty="0" smtClean="0"/>
              <a:t>What are they based on? Culture, upbringing, intuition, facts?</a:t>
            </a:r>
          </a:p>
          <a:p>
            <a:pPr>
              <a:buNone/>
            </a:pPr>
            <a:r>
              <a:rPr lang="en-US" dirty="0" smtClean="0"/>
              <a:t>Can you or they prove any facts they are using to support a point of view?</a:t>
            </a:r>
          </a:p>
          <a:p>
            <a:pPr>
              <a:buNone/>
            </a:pPr>
            <a:endParaRPr lang="en-US" dirty="0" smtClean="0"/>
          </a:p>
          <a:p>
            <a:pPr>
              <a:buNone/>
            </a:pPr>
            <a:r>
              <a:rPr lang="en-US" smtClean="0"/>
              <a:t>Anything else…? </a:t>
            </a:r>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i="1" dirty="0" smtClean="0"/>
              <a:t>What facts, if any, are relevant in assessing the following value-judgements?</a:t>
            </a:r>
            <a:endParaRPr lang="en-GB" sz="3600" i="1" dirty="0"/>
          </a:p>
        </p:txBody>
      </p:sp>
      <p:sp>
        <p:nvSpPr>
          <p:cNvPr id="3" name="Content Placeholder 2"/>
          <p:cNvSpPr>
            <a:spLocks noGrp="1"/>
          </p:cNvSpPr>
          <p:nvPr>
            <p:ph idx="1"/>
          </p:nvPr>
        </p:nvSpPr>
        <p:spPr/>
        <p:txBody>
          <a:bodyPr/>
          <a:lstStyle/>
          <a:p>
            <a:r>
              <a:rPr lang="en-GB" dirty="0" smtClean="0"/>
              <a:t>Child labour should be outlawed.</a:t>
            </a:r>
          </a:p>
          <a:p>
            <a:r>
              <a:rPr lang="en-GB" dirty="0" smtClean="0"/>
              <a:t>Cannabis should be legalised.</a:t>
            </a:r>
          </a:p>
          <a:p>
            <a:r>
              <a:rPr lang="en-GB" dirty="0" smtClean="0"/>
              <a:t>Genetically modified food should be banned.</a:t>
            </a:r>
          </a:p>
          <a:p>
            <a:r>
              <a:rPr lang="en-GB" dirty="0" smtClean="0"/>
              <a:t>Rich countries should give more financial aid to poor  countries.</a:t>
            </a:r>
            <a:endParaRPr lang="en-GB" dirty="0"/>
          </a:p>
        </p:txBody>
      </p:sp>
    </p:spTree>
    <p:extLst>
      <p:ext uri="{BB962C8B-B14F-4D97-AF65-F5344CB8AC3E}">
        <p14:creationId xmlns:p14="http://schemas.microsoft.com/office/powerpoint/2010/main" val="19269637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i="1" dirty="0" smtClean="0"/>
              <a:t>Model for moral reasoning:</a:t>
            </a:r>
            <a:endParaRPr lang="en-GB" sz="4000" i="1" dirty="0"/>
          </a:p>
        </p:txBody>
      </p:sp>
      <p:sp>
        <p:nvSpPr>
          <p:cNvPr id="3" name="Content Placeholder 2"/>
          <p:cNvSpPr>
            <a:spLocks noGrp="1"/>
          </p:cNvSpPr>
          <p:nvPr>
            <p:ph idx="1"/>
          </p:nvPr>
        </p:nvSpPr>
        <p:spPr/>
        <p:txBody>
          <a:bodyPr/>
          <a:lstStyle/>
          <a:p>
            <a:r>
              <a:rPr lang="en-GB" dirty="0" smtClean="0"/>
              <a:t>Moral principle --- fact --- value-judgement</a:t>
            </a:r>
          </a:p>
          <a:p>
            <a:endParaRPr lang="en-GB" dirty="0"/>
          </a:p>
          <a:p>
            <a:r>
              <a:rPr lang="en-GB" dirty="0" smtClean="0"/>
              <a:t>Cheating is wrong, Tom cheats, therefore Tom is wrong</a:t>
            </a:r>
          </a:p>
          <a:p>
            <a:endParaRPr lang="en-GB" dirty="0"/>
          </a:p>
          <a:p>
            <a:r>
              <a:rPr lang="en-GB" dirty="0" smtClean="0"/>
              <a:t>What if Tom thinks cheating is ok? In fact it’s a good idea? </a:t>
            </a:r>
            <a:endParaRPr lang="en-GB" dirty="0"/>
          </a:p>
        </p:txBody>
      </p:sp>
    </p:spTree>
    <p:extLst>
      <p:ext uri="{BB962C8B-B14F-4D97-AF65-F5344CB8AC3E}">
        <p14:creationId xmlns:p14="http://schemas.microsoft.com/office/powerpoint/2010/main" val="18036714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Maiandra GD" pitchFamily="34" charset="0"/>
              </a:rPr>
              <a:t>Moral relativism</a:t>
            </a:r>
            <a:endParaRPr lang="en-GB" dirty="0">
              <a:latin typeface="Maiandra GD" pitchFamily="34" charset="0"/>
            </a:endParaRPr>
          </a:p>
        </p:txBody>
      </p:sp>
      <p:sp>
        <p:nvSpPr>
          <p:cNvPr id="3" name="Content Placeholder 2"/>
          <p:cNvSpPr>
            <a:spLocks noGrp="1"/>
          </p:cNvSpPr>
          <p:nvPr>
            <p:ph idx="1"/>
          </p:nvPr>
        </p:nvSpPr>
        <p:spPr/>
        <p:txBody>
          <a:bodyPr>
            <a:normAutofit/>
          </a:bodyPr>
          <a:lstStyle/>
          <a:p>
            <a:pPr marL="0" indent="0">
              <a:buNone/>
            </a:pPr>
            <a:r>
              <a:rPr lang="en-GB" dirty="0" smtClean="0"/>
              <a:t>Our values are determined by the society we grow up in and there are no universal values. </a:t>
            </a:r>
          </a:p>
          <a:p>
            <a:pPr marL="0" indent="0">
              <a:buNone/>
            </a:pPr>
            <a:r>
              <a:rPr lang="en-GB" dirty="0" smtClean="0"/>
              <a:t>Moral values are simply customs or conventions that vary from culture to culture. </a:t>
            </a:r>
          </a:p>
          <a:p>
            <a:pPr marL="0" indent="0">
              <a:buNone/>
            </a:pPr>
            <a:r>
              <a:rPr lang="en-GB" dirty="0" smtClean="0"/>
              <a:t>Some peoples are monogamous, others polygamous, some do not eat pork, others do not eat beef, some bury their dead while others burn them. </a:t>
            </a:r>
            <a:endParaRPr lang="en-GB" dirty="0"/>
          </a:p>
        </p:txBody>
      </p:sp>
    </p:spTree>
    <p:extLst>
      <p:ext uri="{BB962C8B-B14F-4D97-AF65-F5344CB8AC3E}">
        <p14:creationId xmlns:p14="http://schemas.microsoft.com/office/powerpoint/2010/main" val="38005835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lstStyle/>
          <a:p>
            <a:pPr marL="0" indent="0">
              <a:buNone/>
            </a:pPr>
            <a:endParaRPr lang="en-GB" dirty="0" smtClean="0"/>
          </a:p>
          <a:p>
            <a:pPr marL="0" indent="0">
              <a:buNone/>
            </a:pPr>
            <a:r>
              <a:rPr lang="en-GB" dirty="0" smtClean="0"/>
              <a:t>In favour of moral relativism:</a:t>
            </a:r>
          </a:p>
          <a:p>
            <a:pPr marL="0" indent="0">
              <a:buNone/>
            </a:pPr>
            <a:endParaRPr lang="en-GB" dirty="0"/>
          </a:p>
          <a:p>
            <a:pPr marL="0" indent="0">
              <a:buNone/>
            </a:pPr>
            <a:r>
              <a:rPr lang="en-GB" dirty="0" smtClean="0">
                <a:latin typeface="Maiandra GD" pitchFamily="34" charset="0"/>
              </a:rPr>
              <a:t>The diversity argument</a:t>
            </a:r>
          </a:p>
          <a:p>
            <a:pPr marL="0" indent="0">
              <a:buNone/>
            </a:pPr>
            <a:endParaRPr lang="en-GB" dirty="0">
              <a:latin typeface="Maiandra GD" pitchFamily="34" charset="0"/>
            </a:endParaRPr>
          </a:p>
          <a:p>
            <a:pPr marL="0" indent="0">
              <a:buNone/>
            </a:pPr>
            <a:r>
              <a:rPr lang="en-GB" dirty="0" smtClean="0">
                <a:latin typeface="Maiandra GD" pitchFamily="34" charset="0"/>
              </a:rPr>
              <a:t>The lack of foundations argument</a:t>
            </a:r>
            <a:endParaRPr lang="en-GB" dirty="0">
              <a:latin typeface="Maiandra GD" pitchFamily="34" charset="0"/>
            </a:endParaRPr>
          </a:p>
        </p:txBody>
      </p:sp>
    </p:spTree>
    <p:extLst>
      <p:ext uri="{BB962C8B-B14F-4D97-AF65-F5344CB8AC3E}">
        <p14:creationId xmlns:p14="http://schemas.microsoft.com/office/powerpoint/2010/main" val="31064028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lstStyle/>
          <a:p>
            <a:pPr marL="0" indent="0">
              <a:buNone/>
            </a:pPr>
            <a:endParaRPr lang="en-GB" dirty="0" smtClean="0"/>
          </a:p>
          <a:p>
            <a:pPr marL="0" indent="0">
              <a:buNone/>
            </a:pPr>
            <a:r>
              <a:rPr lang="en-GB" i="1" dirty="0" smtClean="0"/>
              <a:t>The diversity argument:</a:t>
            </a:r>
            <a:endParaRPr lang="en-GB" i="1" dirty="0"/>
          </a:p>
          <a:p>
            <a:r>
              <a:rPr lang="en-GB" dirty="0" smtClean="0"/>
              <a:t>Some cultures allow or allowed: </a:t>
            </a:r>
          </a:p>
          <a:p>
            <a:r>
              <a:rPr lang="en-GB" dirty="0" smtClean="0"/>
              <a:t>Keeping slaves</a:t>
            </a:r>
          </a:p>
          <a:p>
            <a:r>
              <a:rPr lang="en-GB" dirty="0" smtClean="0"/>
              <a:t>Female circumcision</a:t>
            </a:r>
          </a:p>
          <a:p>
            <a:r>
              <a:rPr lang="en-GB" dirty="0" smtClean="0"/>
              <a:t>Killing adulterers</a:t>
            </a:r>
          </a:p>
          <a:p>
            <a:r>
              <a:rPr lang="en-GB" dirty="0" smtClean="0"/>
              <a:t>Burning widows on their husbands’ funeral pyres</a:t>
            </a:r>
          </a:p>
          <a:p>
            <a:r>
              <a:rPr lang="en-GB" dirty="0" err="1" smtClean="0"/>
              <a:t>Cannabalism</a:t>
            </a:r>
            <a:r>
              <a:rPr lang="en-GB" dirty="0" smtClean="0"/>
              <a:t> </a:t>
            </a:r>
            <a:endParaRPr lang="en-GB" dirty="0"/>
          </a:p>
        </p:txBody>
      </p:sp>
    </p:spTree>
    <p:extLst>
      <p:ext uri="{BB962C8B-B14F-4D97-AF65-F5344CB8AC3E}">
        <p14:creationId xmlns:p14="http://schemas.microsoft.com/office/powerpoint/2010/main" val="11750450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lstStyle/>
          <a:p>
            <a:pPr marL="0" indent="0">
              <a:buNone/>
            </a:pPr>
            <a:r>
              <a:rPr lang="en-GB" i="1" dirty="0" smtClean="0"/>
              <a:t>Is there a difference between moral values and customs or conventions?</a:t>
            </a:r>
          </a:p>
          <a:p>
            <a:pPr marL="0" indent="0">
              <a:buNone/>
            </a:pPr>
            <a:endParaRPr lang="en-GB" i="1" dirty="0"/>
          </a:p>
          <a:p>
            <a:pPr marL="0" indent="0">
              <a:buNone/>
            </a:pPr>
            <a:endParaRPr lang="en-GB" i="1" dirty="0" smtClean="0"/>
          </a:p>
          <a:p>
            <a:pPr marL="0" indent="0">
              <a:buNone/>
            </a:pPr>
            <a:r>
              <a:rPr lang="en-GB" dirty="0" smtClean="0"/>
              <a:t>Which of the following would you say is wrong and which just a matter of convention:</a:t>
            </a:r>
          </a:p>
        </p:txBody>
      </p:sp>
    </p:spTree>
    <p:extLst>
      <p:ext uri="{BB962C8B-B14F-4D97-AF65-F5344CB8AC3E}">
        <p14:creationId xmlns:p14="http://schemas.microsoft.com/office/powerpoint/2010/main" val="36071047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458200" cy="5897563"/>
          </a:xfrm>
        </p:spPr>
        <p:txBody>
          <a:bodyPr/>
          <a:lstStyle/>
          <a:p>
            <a:pPr marL="514350" indent="-514350">
              <a:buAutoNum type="alphaLcPeriod"/>
            </a:pPr>
            <a:r>
              <a:rPr lang="en-GB" i="1" dirty="0" smtClean="0"/>
              <a:t>You should not burn your country’s flag.</a:t>
            </a:r>
          </a:p>
          <a:p>
            <a:pPr marL="514350" indent="-514350">
              <a:buAutoNum type="alphaLcPeriod"/>
            </a:pPr>
            <a:r>
              <a:rPr lang="en-GB" i="1" dirty="0" smtClean="0"/>
              <a:t>A man should not go to work wearing a dress.</a:t>
            </a:r>
          </a:p>
          <a:p>
            <a:pPr marL="514350" indent="-514350">
              <a:buAutoNum type="alphaLcPeriod"/>
            </a:pPr>
            <a:r>
              <a:rPr lang="en-GB" i="1" dirty="0" smtClean="0"/>
              <a:t>You should not persecute minority groups.</a:t>
            </a:r>
          </a:p>
          <a:p>
            <a:pPr marL="514350" indent="-514350">
              <a:buAutoNum type="alphaLcPeriod"/>
            </a:pPr>
            <a:r>
              <a:rPr lang="en-GB" i="1" dirty="0" smtClean="0"/>
              <a:t>A woman should not have more than one husband.</a:t>
            </a:r>
          </a:p>
          <a:p>
            <a:pPr marL="514350" indent="-514350">
              <a:buAutoNum type="alphaLcPeriod"/>
            </a:pPr>
            <a:r>
              <a:rPr lang="en-GB" i="1" dirty="0" smtClean="0"/>
              <a:t>You should not torture the innocent.</a:t>
            </a:r>
          </a:p>
          <a:p>
            <a:pPr marL="514350" indent="-514350">
              <a:buAutoNum type="alphaLcPeriod"/>
            </a:pPr>
            <a:r>
              <a:rPr lang="en-GB" i="1" dirty="0" smtClean="0"/>
              <a:t>You should not use dead people for dog meat.</a:t>
            </a:r>
          </a:p>
          <a:p>
            <a:pPr marL="514350" indent="-514350">
              <a:buAutoNum type="alphaLcPeriod"/>
            </a:pPr>
            <a:r>
              <a:rPr lang="en-GB" i="1" dirty="0" smtClean="0"/>
              <a:t>You should not execute murderers.</a:t>
            </a:r>
          </a:p>
          <a:p>
            <a:pPr marL="514350" indent="-514350">
              <a:buAutoNum type="alphaLcPeriod"/>
            </a:pPr>
            <a:r>
              <a:rPr lang="en-GB" i="1" dirty="0" smtClean="0"/>
              <a:t>You should not execute adulterers</a:t>
            </a:r>
            <a:r>
              <a:rPr lang="en-GB" dirty="0" smtClean="0"/>
              <a:t>.</a:t>
            </a:r>
          </a:p>
          <a:p>
            <a:pPr marL="514350" indent="-514350">
              <a:buAutoNum type="alphaLcPeriod"/>
            </a:pPr>
            <a:r>
              <a:rPr lang="en-GB" i="1" dirty="0" smtClean="0"/>
              <a:t>You should not eat meat.</a:t>
            </a:r>
          </a:p>
        </p:txBody>
      </p:sp>
    </p:spTree>
    <p:extLst>
      <p:ext uri="{BB962C8B-B14F-4D97-AF65-F5344CB8AC3E}">
        <p14:creationId xmlns:p14="http://schemas.microsoft.com/office/powerpoint/2010/main" val="8808441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200</TotalTime>
  <Words>1459</Words>
  <Application>Microsoft Office PowerPoint</Application>
  <PresentationFormat>On-screen Show (4:3)</PresentationFormat>
  <Paragraphs>140</Paragraphs>
  <Slides>23</Slides>
  <Notes>15</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It’s all relative!</vt:lpstr>
      <vt:lpstr>To what extent do you think the following individuals are morally inconsistent?</vt:lpstr>
      <vt:lpstr>What facts, if any, are relevant in assessing the following value-judgements?</vt:lpstr>
      <vt:lpstr>Model for moral reasoning:</vt:lpstr>
      <vt:lpstr>Moral relativism</vt:lpstr>
      <vt:lpstr>PowerPoint Presentation</vt:lpstr>
      <vt:lpstr>PowerPoint Presentation</vt:lpstr>
      <vt:lpstr>PowerPoint Presentation</vt:lpstr>
      <vt:lpstr>PowerPoint Presentation</vt:lpstr>
      <vt:lpstr>The lack of foundations argument</vt:lpstr>
      <vt:lpstr>PowerPoint Presentation</vt:lpstr>
      <vt:lpstr>Tolerance?</vt:lpstr>
      <vt:lpstr>History</vt:lpstr>
      <vt:lpstr>PowerPoint Presentation</vt:lpstr>
      <vt:lpstr>Read “Jack and Jill”</vt:lpstr>
      <vt:lpstr>It’s not relative!</vt:lpstr>
      <vt:lpstr>Universal values</vt:lpstr>
      <vt:lpstr>What about outsiders? </vt:lpstr>
      <vt:lpstr>PowerPoint Presentation</vt:lpstr>
      <vt:lpstr>Our values are justifiable</vt:lpstr>
      <vt:lpstr>PowerPoint Presentation</vt:lpstr>
      <vt:lpstr>PowerPoint Presentation</vt:lpstr>
      <vt:lpstr>Some things to keep in mind when considering moral questions: </vt:lpstr>
    </vt:vector>
  </TitlesOfParts>
  <Company>Acer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It’s all relative!</dc:title>
  <dc:creator>Valued Acer Customer</dc:creator>
  <cp:lastModifiedBy>Shane O'loghlin</cp:lastModifiedBy>
  <cp:revision>17</cp:revision>
  <dcterms:created xsi:type="dcterms:W3CDTF">2012-08-29T14:03:47Z</dcterms:created>
  <dcterms:modified xsi:type="dcterms:W3CDTF">2012-09-05T14:17:03Z</dcterms:modified>
</cp:coreProperties>
</file>